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2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9" r:id="rId4"/>
    <p:sldId id="296" r:id="rId5"/>
    <p:sldId id="297" r:id="rId6"/>
    <p:sldId id="298" r:id="rId7"/>
    <p:sldId id="299" r:id="rId8"/>
    <p:sldId id="301" r:id="rId9"/>
    <p:sldId id="302" r:id="rId10"/>
    <p:sldId id="304" r:id="rId11"/>
    <p:sldId id="295" r:id="rId12"/>
    <p:sldId id="305" r:id="rId13"/>
    <p:sldId id="313" r:id="rId14"/>
    <p:sldId id="306" r:id="rId15"/>
    <p:sldId id="314" r:id="rId16"/>
    <p:sldId id="315" r:id="rId17"/>
    <p:sldId id="307" r:id="rId18"/>
    <p:sldId id="316" r:id="rId19"/>
    <p:sldId id="317" r:id="rId20"/>
    <p:sldId id="319" r:id="rId21"/>
    <p:sldId id="308" r:id="rId22"/>
    <p:sldId id="309" r:id="rId23"/>
    <p:sldId id="310" r:id="rId24"/>
    <p:sldId id="311" r:id="rId25"/>
    <p:sldId id="267" r:id="rId26"/>
    <p:sldId id="318" r:id="rId27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  <p:embeddedFont>
      <p:font typeface="Poppins Light" panose="00000400000000000000" pitchFamily="2" charset="0"/>
      <p:regular r:id="rId35"/>
      <p:bold r:id="rId36"/>
      <p:italic r:id="rId37"/>
      <p:boldItalic r:id="rId38"/>
    </p:embeddedFont>
    <p:embeddedFont>
      <p:font typeface="Poppins SemiBold" panose="000007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28" autoAdjust="0"/>
    <p:restoredTop sz="91833" autoAdjust="0"/>
  </p:normalViewPr>
  <p:slideViewPr>
    <p:cSldViewPr snapToGrid="0">
      <p:cViewPr>
        <p:scale>
          <a:sx n="76" d="100"/>
          <a:sy n="76" d="100"/>
        </p:scale>
        <p:origin x="2664" y="10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3E15D270-8C0E-FC46-E72C-4A2896453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>
            <a:extLst>
              <a:ext uri="{FF2B5EF4-FFF2-40B4-BE49-F238E27FC236}">
                <a16:creationId xmlns:a16="http://schemas.microsoft.com/office/drawing/2014/main" id="{17281F61-0E38-028F-B26D-9E65E94D73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>
            <a:extLst>
              <a:ext uri="{FF2B5EF4-FFF2-40B4-BE49-F238E27FC236}">
                <a16:creationId xmlns:a16="http://schemas.microsoft.com/office/drawing/2014/main" id="{09D3ACD4-EA0F-F1CC-9007-C33930EB0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1085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>
          <a:extLst>
            <a:ext uri="{FF2B5EF4-FFF2-40B4-BE49-F238E27FC236}">
              <a16:creationId xmlns:a16="http://schemas.microsoft.com/office/drawing/2014/main" id="{9A37A8C2-6645-B132-578B-11374688A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f391192_057:notes">
            <a:extLst>
              <a:ext uri="{FF2B5EF4-FFF2-40B4-BE49-F238E27FC236}">
                <a16:creationId xmlns:a16="http://schemas.microsoft.com/office/drawing/2014/main" id="{AC6F4C13-CEAA-B661-0F71-71FD337D6A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f391192_057:notes">
            <a:extLst>
              <a:ext uri="{FF2B5EF4-FFF2-40B4-BE49-F238E27FC236}">
                <a16:creationId xmlns:a16="http://schemas.microsoft.com/office/drawing/2014/main" id="{45763B78-5271-C48D-D978-19B69419F0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306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53D70915-7FA9-19D5-6FF3-96A154DE8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BD41C712-9995-1633-7284-7DBB9CFE54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AFE3D224-D3A4-2E5B-780C-8609B75B4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3287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903BE85D-D8E6-6CEA-F167-7A5925452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E85009E4-0760-A7F7-9875-970E71DB9C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D1AB78A3-29CE-980F-C32A-79256EA261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634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F5391ABF-A20B-C26F-4645-CFF37BFB8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3F6B65CF-1561-8C16-EB61-76BCE8DB6A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E9F54398-B526-8F04-51D1-B8C34E8AC3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026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CC605342-61E3-6AAA-1873-E042991E9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0B3538D6-49DE-CEBA-2713-23D2B874DE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AA4E8C03-1BBB-8DED-7E0A-A2286B40EE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35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67EE04E5-A134-EF89-A08A-7B3552556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71802B7E-3153-C945-32B4-140609E969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446AB420-D086-552B-5BB0-D3E3E77ED5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911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CB59BB5-DBBE-E283-7A64-B7BA23EDD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856F12F2-2B88-B7E8-95F0-4CA64F9B9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AA6E5F42-9ABE-5ADE-9ED0-9275EF4E73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4598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00104FC6-A3EB-56FD-9F1C-D519E5167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68C943A5-8338-F470-7EE3-01EF844B2C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C17B47F8-A613-B3D2-AC67-43E5E8B4AD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8679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3B7EC609-462E-F370-3526-238E5B3E0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6498C754-1D65-F301-5071-2F5A9F92A9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50DD3107-BF31-1D6B-A418-AE3A1567DB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915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7E60EF2A-DE84-AB1A-07C0-1FD7F1470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3F9279D0-A624-A170-78EA-E6C050957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1DF662A2-E14C-BD5A-6689-70AF4B3BC4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6224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F5870895-F2CC-FA60-71C7-4E353B606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5EA7739D-65DD-B113-B49F-DE0CC7966A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4DAE1AB8-A2A3-490C-3420-B88C3EC4EF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866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B4E54E57-8135-79B8-1C8B-79120837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EC2FC404-99DD-356F-E2E6-84EA7C02F4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0FAA2DAC-5DDF-E811-2BE3-D2F235CB04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5262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E7B01AFD-859C-7E31-72A6-BFB55F58C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6E3B6A30-92CA-A489-D127-8AF1E5B88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68F02ABB-F6E2-A384-3279-6A038A883E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346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>
          <a:extLst>
            <a:ext uri="{FF2B5EF4-FFF2-40B4-BE49-F238E27FC236}">
              <a16:creationId xmlns:a16="http://schemas.microsoft.com/office/drawing/2014/main" id="{9CAD519E-58AE-DDC4-EEB0-321B71D33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ed75ccf_015:notes">
            <a:extLst>
              <a:ext uri="{FF2B5EF4-FFF2-40B4-BE49-F238E27FC236}">
                <a16:creationId xmlns:a16="http://schemas.microsoft.com/office/drawing/2014/main" id="{C957A498-860E-A0EB-157F-2F3142D5D2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ed75ccf_015:notes">
            <a:extLst>
              <a:ext uri="{FF2B5EF4-FFF2-40B4-BE49-F238E27FC236}">
                <a16:creationId xmlns:a16="http://schemas.microsoft.com/office/drawing/2014/main" id="{123452AE-0FF4-2C85-FB24-CBEF4AE39F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445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>
          <a:extLst>
            <a:ext uri="{FF2B5EF4-FFF2-40B4-BE49-F238E27FC236}">
              <a16:creationId xmlns:a16="http://schemas.microsoft.com/office/drawing/2014/main" id="{BC3B32FE-052F-2822-BCF8-447FA80B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5ed75ccf_022:notes">
            <a:extLst>
              <a:ext uri="{FF2B5EF4-FFF2-40B4-BE49-F238E27FC236}">
                <a16:creationId xmlns:a16="http://schemas.microsoft.com/office/drawing/2014/main" id="{BB358947-1E27-F2AF-2C2B-83D2B71A83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5ed75ccf_022:notes">
            <a:extLst>
              <a:ext uri="{FF2B5EF4-FFF2-40B4-BE49-F238E27FC236}">
                <a16:creationId xmlns:a16="http://schemas.microsoft.com/office/drawing/2014/main" id="{F68607B4-4BCB-62E3-5141-CF588F5D9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4945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>
          <a:extLst>
            <a:ext uri="{FF2B5EF4-FFF2-40B4-BE49-F238E27FC236}">
              <a16:creationId xmlns:a16="http://schemas.microsoft.com/office/drawing/2014/main" id="{3DE09332-9EE5-36E8-2CCE-7EC81A256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44:notes">
            <a:extLst>
              <a:ext uri="{FF2B5EF4-FFF2-40B4-BE49-F238E27FC236}">
                <a16:creationId xmlns:a16="http://schemas.microsoft.com/office/drawing/2014/main" id="{2A37F7B3-29C1-A684-1896-B579C9EF50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44:notes">
            <a:extLst>
              <a:ext uri="{FF2B5EF4-FFF2-40B4-BE49-F238E27FC236}">
                <a16:creationId xmlns:a16="http://schemas.microsoft.com/office/drawing/2014/main" id="{FA0E3A75-34E0-0B45-0F64-07B50C3DD6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5761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4162CEA5-5128-25A9-46A6-343974D19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>
            <a:extLst>
              <a:ext uri="{FF2B5EF4-FFF2-40B4-BE49-F238E27FC236}">
                <a16:creationId xmlns:a16="http://schemas.microsoft.com/office/drawing/2014/main" id="{5B100B96-E84E-348B-D426-AF78016AE1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>
            <a:extLst>
              <a:ext uri="{FF2B5EF4-FFF2-40B4-BE49-F238E27FC236}">
                <a16:creationId xmlns:a16="http://schemas.microsoft.com/office/drawing/2014/main" id="{262109D2-C09E-D81C-57DF-D81CC52C7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7891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>
          <a:extLst>
            <a:ext uri="{FF2B5EF4-FFF2-40B4-BE49-F238E27FC236}">
              <a16:creationId xmlns:a16="http://schemas.microsoft.com/office/drawing/2014/main" id="{2AAE91AB-42C6-2147-2A17-92BA2591C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ed75ccf_0113:notes">
            <a:extLst>
              <a:ext uri="{FF2B5EF4-FFF2-40B4-BE49-F238E27FC236}">
                <a16:creationId xmlns:a16="http://schemas.microsoft.com/office/drawing/2014/main" id="{F4F7A658-DC32-25FE-3DF4-0CC53071DB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5ed75ccf_0113:notes">
            <a:extLst>
              <a:ext uri="{FF2B5EF4-FFF2-40B4-BE49-F238E27FC236}">
                <a16:creationId xmlns:a16="http://schemas.microsoft.com/office/drawing/2014/main" id="{657BDF35-98B2-2783-F240-6FF68D4FE9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129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>
          <a:extLst>
            <a:ext uri="{FF2B5EF4-FFF2-40B4-BE49-F238E27FC236}">
              <a16:creationId xmlns:a16="http://schemas.microsoft.com/office/drawing/2014/main" id="{965467BC-A4EA-55D8-A1DC-F88DFF7A5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>
            <a:extLst>
              <a:ext uri="{FF2B5EF4-FFF2-40B4-BE49-F238E27FC236}">
                <a16:creationId xmlns:a16="http://schemas.microsoft.com/office/drawing/2014/main" id="{9FD1B623-5B14-11CD-94A3-C3EC9F8E3F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>
            <a:extLst>
              <a:ext uri="{FF2B5EF4-FFF2-40B4-BE49-F238E27FC236}">
                <a16:creationId xmlns:a16="http://schemas.microsoft.com/office/drawing/2014/main" id="{649A0050-D443-9334-A2D7-93C9383E47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67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244B2BFE-4B22-BCF6-B6BD-A4935036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>
            <a:extLst>
              <a:ext uri="{FF2B5EF4-FFF2-40B4-BE49-F238E27FC236}">
                <a16:creationId xmlns:a16="http://schemas.microsoft.com/office/drawing/2014/main" id="{83C5215F-F3BC-9CB5-253F-16A9CD60B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>
            <a:extLst>
              <a:ext uri="{FF2B5EF4-FFF2-40B4-BE49-F238E27FC236}">
                <a16:creationId xmlns:a16="http://schemas.microsoft.com/office/drawing/2014/main" id="{155141D0-F81A-9935-A8E5-78CBB02C18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7116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>
          <a:extLst>
            <a:ext uri="{FF2B5EF4-FFF2-40B4-BE49-F238E27FC236}">
              <a16:creationId xmlns:a16="http://schemas.microsoft.com/office/drawing/2014/main" id="{43484A2F-6DE0-FB3F-8ACB-7A69E7691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f391192_045:notes">
            <a:extLst>
              <a:ext uri="{FF2B5EF4-FFF2-40B4-BE49-F238E27FC236}">
                <a16:creationId xmlns:a16="http://schemas.microsoft.com/office/drawing/2014/main" id="{D02132A6-FEF8-01B8-7889-C2E0BBDB9A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f391192_045:notes">
            <a:extLst>
              <a:ext uri="{FF2B5EF4-FFF2-40B4-BE49-F238E27FC236}">
                <a16:creationId xmlns:a16="http://schemas.microsoft.com/office/drawing/2014/main" id="{C4172F33-33A6-E188-1ECF-63405BB18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852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22">
            <a:extLst>
              <a:ext uri="{FF2B5EF4-FFF2-40B4-BE49-F238E27FC236}">
                <a16:creationId xmlns:a16="http://schemas.microsoft.com/office/drawing/2014/main" id="{EADBF520-BCA3-48F8-E0AC-1F5373461553}"/>
              </a:ext>
            </a:extLst>
          </p:cNvPr>
          <p:cNvSpPr txBox="1">
            <a:spLocks/>
          </p:cNvSpPr>
          <p:nvPr/>
        </p:nvSpPr>
        <p:spPr>
          <a:xfrm>
            <a:off x="-906780" y="-809370"/>
            <a:ext cx="10751820" cy="6387220"/>
          </a:xfrm>
          <a:prstGeom prst="rect">
            <a:avLst/>
          </a:prstGeom>
          <a:solidFill>
            <a:srgbClr val="151B2E">
              <a:alpha val="44230"/>
            </a:srgbClr>
          </a:solidFill>
          <a:ln w="76200" cap="flat" cmpd="thickThin">
            <a:noFill/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3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8563631-0DE6-471D-1757-8FCEE1FBBBCD}"/>
              </a:ext>
            </a:extLst>
          </p:cNvPr>
          <p:cNvSpPr/>
          <p:nvPr/>
        </p:nvSpPr>
        <p:spPr>
          <a:xfrm>
            <a:off x="850392" y="520512"/>
            <a:ext cx="1751432" cy="175532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200" dirty="0"/>
              <a:t>Cartographie </a:t>
            </a:r>
            <a:br>
              <a:rPr lang="fr-FR" sz="4200" dirty="0"/>
            </a:br>
            <a:r>
              <a:rPr lang="fr-FR" sz="4200" dirty="0"/>
              <a:t>et Analyse des Accidents de la Route au Maroc</a:t>
            </a:r>
            <a:endParaRPr sz="4200" dirty="0"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AB179BF0-4843-392C-3A3C-75EF231F4D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1239"/>
          <a:stretch/>
        </p:blipFill>
        <p:spPr>
          <a:xfrm>
            <a:off x="1287958" y="849203"/>
            <a:ext cx="825500" cy="1021746"/>
          </a:xfrm>
          <a:prstGeom prst="rect">
            <a:avLst/>
          </a:prstGeom>
        </p:spPr>
      </p:pic>
      <p:pic>
        <p:nvPicPr>
          <p:cNvPr id="15" name="Picture 14" descr="A yellow and blue snake logo&#10;&#10;Description automatically generated">
            <a:extLst>
              <a:ext uri="{FF2B5EF4-FFF2-40B4-BE49-F238E27FC236}">
                <a16:creationId xmlns:a16="http://schemas.microsoft.com/office/drawing/2014/main" id="{9E9F79A6-E023-73F5-4A33-6FC55AFFB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950" y="3151650"/>
            <a:ext cx="1021746" cy="1021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369467C7-B920-ED9B-A56E-0B7B9B332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>
            <a:extLst>
              <a:ext uri="{FF2B5EF4-FFF2-40B4-BE49-F238E27FC236}">
                <a16:creationId xmlns:a16="http://schemas.microsoft.com/office/drawing/2014/main" id="{01989BE7-2934-1D6E-6BBA-4E3C089017E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Interface interactive</a:t>
            </a:r>
          </a:p>
        </p:txBody>
      </p:sp>
      <p:sp>
        <p:nvSpPr>
          <p:cNvPr id="176" name="Google Shape;176;p17">
            <a:extLst>
              <a:ext uri="{FF2B5EF4-FFF2-40B4-BE49-F238E27FC236}">
                <a16:creationId xmlns:a16="http://schemas.microsoft.com/office/drawing/2014/main" id="{C5AE147F-9E03-CF68-2A86-4A460C8B3C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Rendre ces analyses accessibles.</a:t>
            </a:r>
            <a:endParaRPr dirty="0"/>
          </a:p>
        </p:txBody>
      </p:sp>
      <p:sp>
        <p:nvSpPr>
          <p:cNvPr id="177" name="Google Shape;177;p17">
            <a:extLst>
              <a:ext uri="{FF2B5EF4-FFF2-40B4-BE49-F238E27FC236}">
                <a16:creationId xmlns:a16="http://schemas.microsoft.com/office/drawing/2014/main" id="{7BFF0083-61CE-8B11-3B59-93C8F1AAE658}"/>
              </a:ext>
            </a:extLst>
          </p:cNvPr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8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>
          <a:extLst>
            <a:ext uri="{FF2B5EF4-FFF2-40B4-BE49-F238E27FC236}">
              <a16:creationId xmlns:a16="http://schemas.microsoft.com/office/drawing/2014/main" id="{54DE7FB4-94E4-563E-20D0-4FCEA155F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3">
            <a:extLst>
              <a:ext uri="{FF2B5EF4-FFF2-40B4-BE49-F238E27FC236}">
                <a16:creationId xmlns:a16="http://schemas.microsoft.com/office/drawing/2014/main" id="{7BAFC153-ACA2-1B5D-3862-4BECEBC7735D}"/>
              </a:ext>
            </a:extLst>
          </p:cNvPr>
          <p:cNvPicPr preferRelativeResize="0"/>
          <p:nvPr/>
        </p:nvPicPr>
        <p:blipFill rotWithShape="1">
          <a:blip r:embed="rId3"/>
          <a:srcRect l="21855" r="21855"/>
          <a:stretch/>
        </p:blipFill>
        <p:spPr>
          <a:xfrm>
            <a:off x="5376775" y="592475"/>
            <a:ext cx="3958500" cy="395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6" name="Google Shape;256;p23">
            <a:extLst>
              <a:ext uri="{FF2B5EF4-FFF2-40B4-BE49-F238E27FC236}">
                <a16:creationId xmlns:a16="http://schemas.microsoft.com/office/drawing/2014/main" id="{9D88968E-B0C6-9619-A5E4-51F3853E33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Interface interactive</a:t>
            </a:r>
            <a:endParaRPr dirty="0"/>
          </a:p>
        </p:txBody>
      </p:sp>
      <p:sp>
        <p:nvSpPr>
          <p:cNvPr id="257" name="Google Shape;257;p23">
            <a:extLst>
              <a:ext uri="{FF2B5EF4-FFF2-40B4-BE49-F238E27FC236}">
                <a16:creationId xmlns:a16="http://schemas.microsoft.com/office/drawing/2014/main" id="{DF5A0762-5354-98D6-27DE-DE7AFD63B4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Nous avons développé une interface interactive où les utilisateurs peuvent explorer les données à travers des graphiques, des cartes et des visualisations intuitives.</a:t>
            </a:r>
            <a:endParaRPr dirty="0"/>
          </a:p>
        </p:txBody>
      </p:sp>
      <p:sp>
        <p:nvSpPr>
          <p:cNvPr id="258" name="Google Shape;258;p23">
            <a:extLst>
              <a:ext uri="{FF2B5EF4-FFF2-40B4-BE49-F238E27FC236}">
                <a16:creationId xmlns:a16="http://schemas.microsoft.com/office/drawing/2014/main" id="{DD2A2BAA-54AE-4374-F742-04C8EE3F9E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991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63E0F4DB-37D8-CBCB-CD36-A83802A66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114DB87-BB22-0E2A-6C1F-DF0F11189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78" y="654206"/>
            <a:ext cx="12974450" cy="729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45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6D7B768-6780-C3FA-5E16-57C912D3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859C6A-22A5-A8A2-4F7E-3C3F1C6E4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972" y="766748"/>
            <a:ext cx="12960856" cy="7299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6F57FE-3441-719C-1652-7D6FD5489F2E}"/>
              </a:ext>
            </a:extLst>
          </p:cNvPr>
          <p:cNvSpPr/>
          <p:nvPr/>
        </p:nvSpPr>
        <p:spPr>
          <a:xfrm>
            <a:off x="4572000" y="1519310"/>
            <a:ext cx="2321169" cy="47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504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FBFD4139-4EFA-B9A7-952A-9B83082E9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4EF988-A73B-4166-3B8E-4AE074AF4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343" y="921833"/>
            <a:ext cx="13935464" cy="784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29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CA1D655E-8A9E-E64A-F3D5-D2056865F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3069B-2022-BB25-0E6A-7AD570772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343" y="921832"/>
            <a:ext cx="13935464" cy="785559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98A1B2-B7F9-C95C-AA39-97342D86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266343" y="921833"/>
            <a:ext cx="13935464" cy="7840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18DF0A-6D87-79B9-4801-A197E1CCD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266343" y="929596"/>
            <a:ext cx="13935464" cy="78555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E86B0C-497A-4BC3-159E-4F422DD63738}"/>
              </a:ext>
            </a:extLst>
          </p:cNvPr>
          <p:cNvSpPr/>
          <p:nvPr/>
        </p:nvSpPr>
        <p:spPr>
          <a:xfrm>
            <a:off x="4572000" y="4221667"/>
            <a:ext cx="2097121" cy="388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09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4F1FBBC1-8C29-A5D3-359A-38F929826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F5E191A3-A770-4654-142D-167A3729F1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C0D0AF-A4C9-1B6C-E211-F10464CA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141" y="-3645446"/>
            <a:ext cx="13996847" cy="78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8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820822AA-B762-EE9E-906F-3BEBAB25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23498A1A-B9D0-FB15-DCE8-876E5F9E728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CD025-FAD7-9E1D-EAE4-7613AAD1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54683" y="275200"/>
            <a:ext cx="13996847" cy="789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47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6A859DC3-18FA-3A4E-45E4-C5AEAC414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7FC34068-36A7-594E-9D10-DC1F27E823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961C5-5FA7-8B40-7519-2B56C4279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9235" y="-2625128"/>
            <a:ext cx="12826650" cy="723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156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B4061D1C-732B-188C-EEA3-2F5F03648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041ACCB0-54AB-44BF-154A-B94D660969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EFA7C-41E9-E7BB-BA7B-A4AD8DB3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49235" y="-2625128"/>
            <a:ext cx="12826650" cy="72305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9135E5-0679-2978-4C64-E9274E4E9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49234" y="-2625128"/>
            <a:ext cx="12826649" cy="7230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262CCB4E-7C86-6137-5AAD-F73CA76097CF}"/>
              </a:ext>
            </a:extLst>
          </p:cNvPr>
          <p:cNvSpPr/>
          <p:nvPr/>
        </p:nvSpPr>
        <p:spPr>
          <a:xfrm>
            <a:off x="5288593" y="1625600"/>
            <a:ext cx="1259215" cy="1155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BBB8B6-47AD-AC68-3CCF-CA32A43F7E03}"/>
              </a:ext>
            </a:extLst>
          </p:cNvPr>
          <p:cNvSpPr txBox="1"/>
          <p:nvPr/>
        </p:nvSpPr>
        <p:spPr>
          <a:xfrm>
            <a:off x="5011331" y="1225490"/>
            <a:ext cx="242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>
                <a:solidFill>
                  <a:srgbClr val="FF0000"/>
                </a:solidFill>
              </a:rPr>
              <a:t>Hover</a:t>
            </a:r>
            <a:r>
              <a:rPr lang="fr-FR" sz="2000" dirty="0">
                <a:solidFill>
                  <a:srgbClr val="FF0000"/>
                </a:solidFill>
              </a:rPr>
              <a:t> label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88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Département Génie informatique</a:t>
            </a:r>
            <a:br>
              <a:rPr lang="fr-FR" sz="1800" dirty="0"/>
            </a:br>
            <a:r>
              <a:rPr lang="fr-FR" sz="1800" dirty="0"/>
              <a:t> LST : Analytique des données</a:t>
            </a:r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3440853" y="2725638"/>
            <a:ext cx="2559897" cy="125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200" b="1" dirty="0">
                <a:solidFill>
                  <a:srgbClr val="000000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Sous l’encadrement de :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Pr. </a:t>
            </a:r>
            <a:r>
              <a:rPr lang="en-US" sz="1000" b="1" dirty="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Abdellah</a:t>
            </a: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AZMANI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Pr. Badr-</a:t>
            </a:r>
            <a:r>
              <a:rPr lang="en-US" sz="1000" b="1" dirty="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Eddine</a:t>
            </a: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BOUDRIKI SEMLALI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Dr. </a:t>
            </a:r>
            <a:r>
              <a:rPr lang="en-US" sz="1000" b="1" dirty="0" err="1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Ibtihal</a:t>
            </a: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 MAYOUCHE</a:t>
            </a:r>
          </a:p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solidFill>
                <a:srgbClr val="000000"/>
              </a:solidFill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1"/>
          </p:nvPr>
        </p:nvSpPr>
        <p:spPr>
          <a:xfrm>
            <a:off x="1069625" y="2725638"/>
            <a:ext cx="2236800" cy="22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 err="1">
                <a:solidFill>
                  <a:srgbClr val="000000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Réalisé</a:t>
            </a:r>
            <a:r>
              <a:rPr lang="en-US" sz="1200" b="1" dirty="0">
                <a:solidFill>
                  <a:srgbClr val="000000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 par : 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fr-FR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Yousra AIT AHMAD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Ahmed ELRHORBA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Aya EL RHORBA</a:t>
            </a:r>
            <a:endParaRPr lang="fr-FR" sz="1000" b="1" dirty="0">
              <a:solidFill>
                <a:srgbClr val="000000"/>
              </a:solidFill>
              <a:latin typeface="Poppins SemiBold" panose="00000700000000000000" pitchFamily="2" charset="0"/>
              <a:cs typeface="Poppins SemiBold" panose="00000700000000000000" pitchFamily="2" charset="0"/>
            </a:endParaRP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Mahmoud EL GHARIB</a:t>
            </a:r>
          </a:p>
          <a:p>
            <a:pPr marL="171450" indent="-171450">
              <a:buClr>
                <a:schemeClr val="dk1"/>
              </a:buClr>
              <a:buSzPts val="1100"/>
            </a:pPr>
            <a:r>
              <a:rPr lang="en-US" sz="1000" b="1" dirty="0">
                <a:solidFill>
                  <a:srgbClr val="000000"/>
                </a:solidFill>
                <a:latin typeface="Poppins SemiBold" panose="00000700000000000000" pitchFamily="2" charset="0"/>
                <a:cs typeface="Poppins SemiBold" panose="00000700000000000000" pitchFamily="2" charset="0"/>
              </a:rPr>
              <a:t>Oumaima ZAKIK</a:t>
            </a:r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2"/>
          </p:nvPr>
        </p:nvSpPr>
        <p:spPr>
          <a:xfrm>
            <a:off x="1069625" y="1832855"/>
            <a:ext cx="4931125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 dirty="0">
                <a:solidFill>
                  <a:srgbClr val="666666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Projet de Fin de Module Algorithmique Avancée et Programmation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5BB8084F-C604-5AD6-8301-CB43FDA72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5554"/>
            <a:ext cx="2731770" cy="1021746"/>
          </a:xfrm>
          <a:prstGeom prst="rect">
            <a:avLst/>
          </a:prstGeom>
        </p:spPr>
      </p:pic>
      <p:pic>
        <p:nvPicPr>
          <p:cNvPr id="7" name="Picture 6" descr="Université Abdelmalek Essaadi">
            <a:extLst>
              <a:ext uri="{FF2B5EF4-FFF2-40B4-BE49-F238E27FC236}">
                <a16:creationId xmlns:a16="http://schemas.microsoft.com/office/drawing/2014/main" id="{B97EF363-9345-D2A6-67FA-2AAAFBD50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070" y="-53315"/>
            <a:ext cx="922655" cy="111061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455CE-9B50-DDE8-7C68-A2D74379AFD2}"/>
              </a:ext>
            </a:extLst>
          </p:cNvPr>
          <p:cNvSpPr txBox="1"/>
          <p:nvPr/>
        </p:nvSpPr>
        <p:spPr>
          <a:xfrm>
            <a:off x="1850640" y="4576450"/>
            <a:ext cx="2720340" cy="1314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800"/>
              </a:spcAft>
            </a:pPr>
            <a:r>
              <a:rPr lang="fr-FR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Arial" panose="020B0604020202020204" pitchFamily="34" charset="0"/>
              </a:rPr>
              <a:t>Année Universitaire : 2024/2025</a:t>
            </a:r>
          </a:p>
        </p:txBody>
      </p:sp>
      <p:pic>
        <p:nvPicPr>
          <p:cNvPr id="4" name="Picture 3" descr="A yellow and blue snake logo&#10;&#10;Description automatically generated">
            <a:extLst>
              <a:ext uri="{FF2B5EF4-FFF2-40B4-BE49-F238E27FC236}">
                <a16:creationId xmlns:a16="http://schemas.microsoft.com/office/drawing/2014/main" id="{81892500-A5C3-E6CE-4E22-5D6BD4ED8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3528" y="1729419"/>
            <a:ext cx="1673272" cy="16732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18495CF1-D22F-8B29-F3F7-C6B1E6D07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8;p23">
            <a:extLst>
              <a:ext uri="{FF2B5EF4-FFF2-40B4-BE49-F238E27FC236}">
                <a16:creationId xmlns:a16="http://schemas.microsoft.com/office/drawing/2014/main" id="{BA724FCD-7B13-97FA-6A08-421EBD7A5D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4532C-9EA6-E051-6539-73B4858BC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4630" y="-349250"/>
            <a:ext cx="9090505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AE7AB7C-6894-F029-5A4E-684BD9175C72}"/>
              </a:ext>
            </a:extLst>
          </p:cNvPr>
          <p:cNvSpPr/>
          <p:nvPr/>
        </p:nvSpPr>
        <p:spPr>
          <a:xfrm>
            <a:off x="5787736" y="4506591"/>
            <a:ext cx="2860964" cy="43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052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F8342210-66D9-CB1D-F8A9-0CF4940CC7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8;p23">
            <a:extLst>
              <a:ext uri="{FF2B5EF4-FFF2-40B4-BE49-F238E27FC236}">
                <a16:creationId xmlns:a16="http://schemas.microsoft.com/office/drawing/2014/main" id="{39880CB3-FB72-0393-9D1D-2A1835348CE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73C35-C4B9-45C9-D751-188294B17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8791" y="981549"/>
            <a:ext cx="13139800" cy="74070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99209E2-CF9F-6F48-967E-19E205689FA3}"/>
              </a:ext>
            </a:extLst>
          </p:cNvPr>
          <p:cNvSpPr/>
          <p:nvPr/>
        </p:nvSpPr>
        <p:spPr>
          <a:xfrm>
            <a:off x="2741669" y="1223654"/>
            <a:ext cx="4961838" cy="574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00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B21B4BF4-0B1A-4FFD-7E53-500C7C2F3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AEF590A-423A-BDEF-3893-6414B9AA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9" y="0"/>
            <a:ext cx="9114761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499C4B8-EFD0-B7C8-B0FF-CCFAF6B39E0D}"/>
              </a:ext>
            </a:extLst>
          </p:cNvPr>
          <p:cNvSpPr/>
          <p:nvPr/>
        </p:nvSpPr>
        <p:spPr>
          <a:xfrm>
            <a:off x="152862" y="2784994"/>
            <a:ext cx="6459220" cy="2320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729A8A-4232-1BD5-5F9F-ECD4F940067C}"/>
              </a:ext>
            </a:extLst>
          </p:cNvPr>
          <p:cNvSpPr/>
          <p:nvPr/>
        </p:nvSpPr>
        <p:spPr>
          <a:xfrm>
            <a:off x="5597236" y="90286"/>
            <a:ext cx="1156855" cy="505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804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80816DD6-6984-EE07-BFC9-BBBDDF52B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AA2405-DFC6-04AB-E3DD-A7B97D0E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"/>
            <a:ext cx="9144000" cy="514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CBBF9E-766E-E784-9F2B-D99825C9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9" y="0"/>
            <a:ext cx="9112162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752C1D5-6C5D-6561-0286-F378453EC9BF}"/>
              </a:ext>
            </a:extLst>
          </p:cNvPr>
          <p:cNvSpPr/>
          <p:nvPr/>
        </p:nvSpPr>
        <p:spPr>
          <a:xfrm>
            <a:off x="152862" y="2784994"/>
            <a:ext cx="6459220" cy="2320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E94B01-8C91-EE65-231C-56D94F941F8C}"/>
              </a:ext>
            </a:extLst>
          </p:cNvPr>
          <p:cNvSpPr/>
          <p:nvPr/>
        </p:nvSpPr>
        <p:spPr>
          <a:xfrm>
            <a:off x="6771410" y="90286"/>
            <a:ext cx="1156855" cy="505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6264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6D97B62C-904A-1813-FB72-7690E3F64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BEF2AAC-48F7-97BC-B601-32901D019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97"/>
            <a:ext cx="9144000" cy="514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D9CA55-48AE-A5D3-DA59-F968013F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55" y="0"/>
            <a:ext cx="910629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C6605D7-51D2-43BA-8181-6F98F280803B}"/>
              </a:ext>
            </a:extLst>
          </p:cNvPr>
          <p:cNvSpPr/>
          <p:nvPr/>
        </p:nvSpPr>
        <p:spPr>
          <a:xfrm>
            <a:off x="152862" y="2784994"/>
            <a:ext cx="6459220" cy="2320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670DA-4BA9-161C-BCB3-E50FC8766775}"/>
              </a:ext>
            </a:extLst>
          </p:cNvPr>
          <p:cNvSpPr/>
          <p:nvPr/>
        </p:nvSpPr>
        <p:spPr>
          <a:xfrm>
            <a:off x="7928264" y="90286"/>
            <a:ext cx="1156855" cy="505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623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xfrm>
            <a:off x="457199" y="1166125"/>
            <a:ext cx="3913267" cy="812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Conclusion</a:t>
            </a:r>
            <a:endParaRPr sz="4800"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pSp>
        <p:nvGrpSpPr>
          <p:cNvPr id="271" name="Google Shape;271;p25"/>
          <p:cNvGrpSpPr/>
          <p:nvPr/>
        </p:nvGrpSpPr>
        <p:grpSpPr>
          <a:xfrm>
            <a:off x="4361713" y="1054632"/>
            <a:ext cx="3339000" cy="3339000"/>
            <a:chOff x="2902488" y="902232"/>
            <a:chExt cx="3339000" cy="3339000"/>
          </a:xfrm>
        </p:grpSpPr>
        <p:sp>
          <p:nvSpPr>
            <p:cNvPr id="272" name="Google Shape;272;p25"/>
            <p:cNvSpPr/>
            <p:nvPr/>
          </p:nvSpPr>
          <p:spPr>
            <a:xfrm rot="-5400000">
              <a:off x="2902488" y="902232"/>
              <a:ext cx="3339000" cy="3339000"/>
            </a:xfrm>
            <a:prstGeom prst="ellipse">
              <a:avLst/>
            </a:prstGeom>
            <a:noFill/>
            <a:ln w="19050" cap="flat" cmpd="sng">
              <a:solidFill>
                <a:srgbClr val="E8E8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3123738" y="1123632"/>
              <a:ext cx="2896500" cy="2896200"/>
            </a:xfrm>
            <a:prstGeom prst="pie">
              <a:avLst>
                <a:gd name="adj1" fmla="val 1811602"/>
                <a:gd name="adj2" fmla="val 16214886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74" name="Google Shape;274;p25"/>
          <p:cNvGrpSpPr/>
          <p:nvPr/>
        </p:nvGrpSpPr>
        <p:grpSpPr>
          <a:xfrm>
            <a:off x="5123263" y="1816182"/>
            <a:ext cx="1815900" cy="1815900"/>
            <a:chOff x="3664038" y="1663782"/>
            <a:chExt cx="1815900" cy="1815900"/>
          </a:xfrm>
        </p:grpSpPr>
        <p:sp>
          <p:nvSpPr>
            <p:cNvPr id="275" name="Google Shape;275;p25"/>
            <p:cNvSpPr/>
            <p:nvPr/>
          </p:nvSpPr>
          <p:spPr>
            <a:xfrm>
              <a:off x="3664038" y="1663782"/>
              <a:ext cx="1815900" cy="18159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76" name="Google Shape;276;p25"/>
            <p:cNvSpPr txBox="1"/>
            <p:nvPr/>
          </p:nvSpPr>
          <p:spPr>
            <a:xfrm>
              <a:off x="3899988" y="2158482"/>
              <a:ext cx="1344000" cy="82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Interface interactive</a:t>
              </a:r>
              <a:endParaRPr lang="en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77" name="Google Shape;277;p25"/>
          <p:cNvGrpSpPr/>
          <p:nvPr/>
        </p:nvGrpSpPr>
        <p:grpSpPr>
          <a:xfrm>
            <a:off x="5501290" y="598229"/>
            <a:ext cx="1068600" cy="1068600"/>
            <a:chOff x="2859873" y="853971"/>
            <a:chExt cx="1068600" cy="1068600"/>
          </a:xfrm>
        </p:grpSpPr>
        <p:sp>
          <p:nvSpPr>
            <p:cNvPr id="278" name="Google Shape;278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79" name="Google Shape;279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Solutions </a:t>
              </a:r>
              <a:r>
                <a:rPr lang="en-US" sz="800" dirty="0" err="1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innovantes</a:t>
              </a:r>
              <a:r>
                <a:rPr lang="en-US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0" name="Google Shape;280;p25"/>
          <p:cNvGrpSpPr/>
          <p:nvPr/>
        </p:nvGrpSpPr>
        <p:grpSpPr>
          <a:xfrm>
            <a:off x="4049921" y="3039058"/>
            <a:ext cx="1068600" cy="1068600"/>
            <a:chOff x="2859873" y="853971"/>
            <a:chExt cx="1068600" cy="1068600"/>
          </a:xfrm>
        </p:grpSpPr>
        <p:sp>
          <p:nvSpPr>
            <p:cNvPr id="281" name="Google Shape;281;p25"/>
            <p:cNvSpPr/>
            <p:nvPr/>
          </p:nvSpPr>
          <p:spPr>
            <a:xfrm>
              <a:off x="2859873" y="853971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2" name="Google Shape;282;p25"/>
            <p:cNvSpPr txBox="1"/>
            <p:nvPr/>
          </p:nvSpPr>
          <p:spPr>
            <a:xfrm>
              <a:off x="3012800" y="1022197"/>
              <a:ext cx="762600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L</a:t>
              </a:r>
              <a:r>
                <a:rPr lang="en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es zones risque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283" name="Google Shape;283;p25"/>
          <p:cNvGrpSpPr/>
          <p:nvPr/>
        </p:nvGrpSpPr>
        <p:grpSpPr>
          <a:xfrm>
            <a:off x="6939268" y="3031413"/>
            <a:ext cx="1068600" cy="1068600"/>
            <a:chOff x="5214448" y="3234278"/>
            <a:chExt cx="1068600" cy="1068600"/>
          </a:xfrm>
        </p:grpSpPr>
        <p:sp>
          <p:nvSpPr>
            <p:cNvPr id="284" name="Google Shape;284;p25"/>
            <p:cNvSpPr/>
            <p:nvPr/>
          </p:nvSpPr>
          <p:spPr>
            <a:xfrm>
              <a:off x="5214448" y="3234278"/>
              <a:ext cx="1068600" cy="10686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5" name="Google Shape;285;p25"/>
            <p:cNvSpPr txBox="1"/>
            <p:nvPr/>
          </p:nvSpPr>
          <p:spPr>
            <a:xfrm>
              <a:off x="5353087" y="3402503"/>
              <a:ext cx="829768" cy="732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V</a:t>
              </a:r>
              <a:r>
                <a:rPr lang="en" sz="800" dirty="0">
                  <a:solidFill>
                    <a:srgbClr val="FFFFF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isualisation  des donnees </a:t>
              </a:r>
              <a:endParaRPr sz="800" dirty="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>
          <a:extLst>
            <a:ext uri="{FF2B5EF4-FFF2-40B4-BE49-F238E27FC236}">
              <a16:creationId xmlns:a16="http://schemas.microsoft.com/office/drawing/2014/main" id="{C9E07011-1793-D8C7-3CBA-E27BB66B6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6">
            <a:extLst>
              <a:ext uri="{FF2B5EF4-FFF2-40B4-BE49-F238E27FC236}">
                <a16:creationId xmlns:a16="http://schemas.microsoft.com/office/drawing/2014/main" id="{6EC54E4F-B6AA-360E-30D0-865B0AC7C3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42" name="Google Shape;442;p36">
            <a:extLst>
              <a:ext uri="{FF2B5EF4-FFF2-40B4-BE49-F238E27FC236}">
                <a16:creationId xmlns:a16="http://schemas.microsoft.com/office/drawing/2014/main" id="{58B1D638-3758-4252-864F-917827F0C37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Merci!</a:t>
            </a:r>
            <a:endParaRPr sz="8000" dirty="0"/>
          </a:p>
        </p:txBody>
      </p:sp>
    </p:spTree>
    <p:extLst>
      <p:ext uri="{BB962C8B-B14F-4D97-AF65-F5344CB8AC3E}">
        <p14:creationId xmlns:p14="http://schemas.microsoft.com/office/powerpoint/2010/main" val="248927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Problematique</a:t>
            </a:r>
            <a:endParaRPr sz="3600" dirty="0"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Des milliers d'accidents se produisent sur nos routes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sz="6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>
          <a:extLst>
            <a:ext uri="{FF2B5EF4-FFF2-40B4-BE49-F238E27FC236}">
              <a16:creationId xmlns:a16="http://schemas.microsoft.com/office/drawing/2014/main" id="{6998E699-131E-17C9-52A0-E4F7BE13B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0">
            <a:extLst>
              <a:ext uri="{FF2B5EF4-FFF2-40B4-BE49-F238E27FC236}">
                <a16:creationId xmlns:a16="http://schemas.microsoft.com/office/drawing/2014/main" id="{19088F75-CB93-2C96-9491-314F4E177EB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3796866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Problematique</a:t>
            </a:r>
            <a:endParaRPr dirty="0"/>
          </a:p>
        </p:txBody>
      </p:sp>
      <p:sp>
        <p:nvSpPr>
          <p:cNvPr id="336" name="Google Shape;336;p30">
            <a:extLst>
              <a:ext uri="{FF2B5EF4-FFF2-40B4-BE49-F238E27FC236}">
                <a16:creationId xmlns:a16="http://schemas.microsoft.com/office/drawing/2014/main" id="{270FB9F4-610B-A562-1A83-91F6FF83A6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337" name="Google Shape;337;p30">
            <a:extLst>
              <a:ext uri="{FF2B5EF4-FFF2-40B4-BE49-F238E27FC236}">
                <a16:creationId xmlns:a16="http://schemas.microsoft.com/office/drawing/2014/main" id="{408B42C0-CA49-79D0-EB6B-CF05971CC31E}"/>
              </a:ext>
            </a:extLst>
          </p:cNvPr>
          <p:cNvGrpSpPr/>
          <p:nvPr/>
        </p:nvGrpSpPr>
        <p:grpSpPr>
          <a:xfrm>
            <a:off x="2346861" y="1258050"/>
            <a:ext cx="2726286" cy="2547000"/>
            <a:chOff x="1293736" y="1258050"/>
            <a:chExt cx="2726286" cy="2547000"/>
          </a:xfrm>
        </p:grpSpPr>
        <p:sp>
          <p:nvSpPr>
            <p:cNvPr id="338" name="Google Shape;338;p30">
              <a:extLst>
                <a:ext uri="{FF2B5EF4-FFF2-40B4-BE49-F238E27FC236}">
                  <a16:creationId xmlns:a16="http://schemas.microsoft.com/office/drawing/2014/main" id="{747EECAD-2234-7073-99B4-4C8622A68581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39" name="Google Shape;339;p30">
              <a:extLst>
                <a:ext uri="{FF2B5EF4-FFF2-40B4-BE49-F238E27FC236}">
                  <a16:creationId xmlns:a16="http://schemas.microsoft.com/office/drawing/2014/main" id="{F7530766-B776-7EE9-518C-99B20AD996C7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0" name="Google Shape;340;p30">
              <a:extLst>
                <a:ext uri="{FF2B5EF4-FFF2-40B4-BE49-F238E27FC236}">
                  <a16:creationId xmlns:a16="http://schemas.microsoft.com/office/drawing/2014/main" id="{92572254-3F5B-3418-94FF-5BE43DB5000D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84,237</a:t>
              </a:r>
            </a:p>
          </p:txBody>
        </p:sp>
        <p:sp>
          <p:nvSpPr>
            <p:cNvPr id="341" name="Google Shape;341;p30">
              <a:extLst>
                <a:ext uri="{FF2B5EF4-FFF2-40B4-BE49-F238E27FC236}">
                  <a16:creationId xmlns:a16="http://schemas.microsoft.com/office/drawing/2014/main" id="{75980FB8-9F74-F09A-350E-91199B44FB61}"/>
                </a:ext>
              </a:extLst>
            </p:cNvPr>
            <p:cNvSpPr txBox="1"/>
            <p:nvPr/>
          </p:nvSpPr>
          <p:spPr>
            <a:xfrm rot="-2700000">
              <a:off x="195970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fr-FR" sz="800" dirty="0">
                  <a:latin typeface="Poppins Light"/>
                  <a:ea typeface="Poppins Light"/>
                  <a:cs typeface="Poppins Light"/>
                  <a:sym typeface="Poppins Light"/>
                </a:rPr>
                <a:t>Moyenne des accidents annuel. Ces chiffres montrent l’urgence de prendre des mesures pour améliorer la sécurité routière.</a:t>
              </a:r>
            </a:p>
          </p:txBody>
        </p:sp>
      </p:grpSp>
      <p:grpSp>
        <p:nvGrpSpPr>
          <p:cNvPr id="342" name="Google Shape;342;p30">
            <a:extLst>
              <a:ext uri="{FF2B5EF4-FFF2-40B4-BE49-F238E27FC236}">
                <a16:creationId xmlns:a16="http://schemas.microsoft.com/office/drawing/2014/main" id="{2C5C69BA-0D01-60EE-4D41-41DDAE6DA6B2}"/>
              </a:ext>
            </a:extLst>
          </p:cNvPr>
          <p:cNvGrpSpPr/>
          <p:nvPr/>
        </p:nvGrpSpPr>
        <p:grpSpPr>
          <a:xfrm>
            <a:off x="4257083" y="1258050"/>
            <a:ext cx="2726286" cy="2547000"/>
            <a:chOff x="3203958" y="1258050"/>
            <a:chExt cx="2726286" cy="2547000"/>
          </a:xfrm>
        </p:grpSpPr>
        <p:sp>
          <p:nvSpPr>
            <p:cNvPr id="343" name="Google Shape;343;p30">
              <a:extLst>
                <a:ext uri="{FF2B5EF4-FFF2-40B4-BE49-F238E27FC236}">
                  <a16:creationId xmlns:a16="http://schemas.microsoft.com/office/drawing/2014/main" id="{7189A419-71D5-BC4E-FF31-C6CA898B2B87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4" name="Google Shape;344;p30">
              <a:extLst>
                <a:ext uri="{FF2B5EF4-FFF2-40B4-BE49-F238E27FC236}">
                  <a16:creationId xmlns:a16="http://schemas.microsoft.com/office/drawing/2014/main" id="{8C8A03D3-7C22-2580-C182-3ACD4A119BAF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45" name="Google Shape;345;p30">
              <a:extLst>
                <a:ext uri="{FF2B5EF4-FFF2-40B4-BE49-F238E27FC236}">
                  <a16:creationId xmlns:a16="http://schemas.microsoft.com/office/drawing/2014/main" id="{C328569B-561B-BBB0-F4F7-69397E0A94D5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2019</a:t>
              </a:r>
            </a:p>
          </p:txBody>
        </p:sp>
        <p:sp>
          <p:nvSpPr>
            <p:cNvPr id="346" name="Google Shape;346;p30">
              <a:extLst>
                <a:ext uri="{FF2B5EF4-FFF2-40B4-BE49-F238E27FC236}">
                  <a16:creationId xmlns:a16="http://schemas.microsoft.com/office/drawing/2014/main" id="{E3AE08BF-8123-725D-5ADA-9CAFB0F0DBE6}"/>
                </a:ext>
              </a:extLst>
            </p:cNvPr>
            <p:cNvSpPr txBox="1"/>
            <p:nvPr/>
          </p:nvSpPr>
          <p:spPr>
            <a:xfrm rot="-2700000">
              <a:off x="3869931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 err="1">
                  <a:latin typeface="Poppins Light"/>
                  <a:ea typeface="Poppins Light"/>
                  <a:cs typeface="Poppins Light"/>
                  <a:sym typeface="Poppins Light"/>
                </a:rPr>
                <a:t>Année</a:t>
              </a:r>
              <a:r>
                <a:rPr lang="en-US" sz="800" dirty="0">
                  <a:latin typeface="Poppins Light"/>
                  <a:ea typeface="Poppins Light"/>
                  <a:cs typeface="Poppins Light"/>
                  <a:sym typeface="Poppins Light"/>
                </a:rPr>
                <a:t> Record des Accidents. </a:t>
              </a:r>
              <a:r>
                <a:rPr lang="fr-FR" sz="800" dirty="0">
                  <a:latin typeface="Poppins Light"/>
                  <a:ea typeface="Poppins Light"/>
                  <a:cs typeface="Poppins Light"/>
                  <a:sym typeface="Poppins Light"/>
                </a:rPr>
                <a:t>Une année marquante qui met en lumière les défis de la gestion routière.</a:t>
              </a:r>
              <a:endParaRPr lang="en-US"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grpSp>
        <p:nvGrpSpPr>
          <p:cNvPr id="347" name="Google Shape;347;p30">
            <a:extLst>
              <a:ext uri="{FF2B5EF4-FFF2-40B4-BE49-F238E27FC236}">
                <a16:creationId xmlns:a16="http://schemas.microsoft.com/office/drawing/2014/main" id="{D26F8A40-047B-3506-42D0-9998E193AC21}"/>
              </a:ext>
            </a:extLst>
          </p:cNvPr>
          <p:cNvGrpSpPr/>
          <p:nvPr/>
        </p:nvGrpSpPr>
        <p:grpSpPr>
          <a:xfrm>
            <a:off x="6177102" y="1258050"/>
            <a:ext cx="2726286" cy="2547000"/>
            <a:chOff x="5123977" y="1258050"/>
            <a:chExt cx="2726286" cy="2547000"/>
          </a:xfrm>
        </p:grpSpPr>
        <p:sp>
          <p:nvSpPr>
            <p:cNvPr id="348" name="Google Shape;348;p30">
              <a:extLst>
                <a:ext uri="{FF2B5EF4-FFF2-40B4-BE49-F238E27FC236}">
                  <a16:creationId xmlns:a16="http://schemas.microsoft.com/office/drawing/2014/main" id="{DBBFA5D4-E55C-88F6-1CC2-DA9EB3BA6E6A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349" name="Google Shape;349;p30">
              <a:extLst>
                <a:ext uri="{FF2B5EF4-FFF2-40B4-BE49-F238E27FC236}">
                  <a16:creationId xmlns:a16="http://schemas.microsoft.com/office/drawing/2014/main" id="{DE3CF72D-E464-0D50-0830-914B47277514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50" name="Google Shape;350;p30">
              <a:extLst>
                <a:ext uri="{FF2B5EF4-FFF2-40B4-BE49-F238E27FC236}">
                  <a16:creationId xmlns:a16="http://schemas.microsoft.com/office/drawing/2014/main" id="{55AE78B6-23C9-D939-3BE5-5395869CCFD6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1877</a:t>
              </a:r>
            </a:p>
          </p:txBody>
        </p:sp>
        <p:sp>
          <p:nvSpPr>
            <p:cNvPr id="351" name="Google Shape;351;p30">
              <a:extLst>
                <a:ext uri="{FF2B5EF4-FFF2-40B4-BE49-F238E27FC236}">
                  <a16:creationId xmlns:a16="http://schemas.microsoft.com/office/drawing/2014/main" id="{438A4ADE-FC8A-19B9-7661-C2E705F04AF1}"/>
                </a:ext>
              </a:extLst>
            </p:cNvPr>
            <p:cNvSpPr txBox="1"/>
            <p:nvPr/>
          </p:nvSpPr>
          <p:spPr>
            <a:xfrm rot="-2700000">
              <a:off x="5789949" y="2550697"/>
              <a:ext cx="2203628" cy="507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 dirty="0">
                  <a:latin typeface="Poppins Light"/>
                  <a:ea typeface="Poppins Light"/>
                  <a:cs typeface="Poppins Light"/>
                  <a:sym typeface="Poppins Light"/>
                </a:rPr>
                <a:t>Moyenne des </a:t>
              </a:r>
              <a:r>
                <a:rPr lang="en-US" sz="800" dirty="0" err="1">
                  <a:latin typeface="Poppins Light"/>
                  <a:ea typeface="Poppins Light"/>
                  <a:cs typeface="Poppins Light"/>
                  <a:sym typeface="Poppins Light"/>
                </a:rPr>
                <a:t>Décès</a:t>
              </a:r>
              <a:r>
                <a:rPr lang="en-US" sz="800" dirty="0">
                  <a:latin typeface="Poppins Light"/>
                  <a:ea typeface="Poppins Light"/>
                  <a:cs typeface="Poppins Light"/>
                  <a:sym typeface="Poppins Light"/>
                </a:rPr>
                <a:t> </a:t>
              </a:r>
              <a:r>
                <a:rPr lang="en-US" sz="800" dirty="0" err="1">
                  <a:latin typeface="Poppins Light"/>
                  <a:ea typeface="Poppins Light"/>
                  <a:cs typeface="Poppins Light"/>
                  <a:sym typeface="Poppins Light"/>
                </a:rPr>
                <a:t>Annuel</a:t>
              </a:r>
              <a:r>
                <a:rPr lang="en-US" sz="800" dirty="0">
                  <a:latin typeface="Poppins Light"/>
                  <a:ea typeface="Poppins Light"/>
                  <a:cs typeface="Poppins Light"/>
                  <a:sym typeface="Poppins Light"/>
                </a:rPr>
                <a:t>. </a:t>
              </a:r>
              <a:r>
                <a:rPr lang="fr-FR" sz="800" dirty="0">
                  <a:latin typeface="Poppins Light"/>
                  <a:ea typeface="Poppins Light"/>
                  <a:cs typeface="Poppins Light"/>
                  <a:sym typeface="Poppins Light"/>
                </a:rPr>
                <a:t>Ce chiffre alarmant reflète l’impact humain des accidents de la route.</a:t>
              </a:r>
              <a:endParaRPr lang="en-US" sz="800" dirty="0"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367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9F07567C-A8F3-7057-5018-0F2E5B54E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>
            <a:extLst>
              <a:ext uri="{FF2B5EF4-FFF2-40B4-BE49-F238E27FC236}">
                <a16:creationId xmlns:a16="http://schemas.microsoft.com/office/drawing/2014/main" id="{0528CDBB-EDD1-20B6-BEAD-0FC7813915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sz="3600" dirty="0"/>
            </a:br>
            <a:r>
              <a:rPr lang="fr-FR" sz="3600" dirty="0"/>
              <a:t>vision</a:t>
            </a:r>
          </a:p>
        </p:txBody>
      </p:sp>
      <p:sp>
        <p:nvSpPr>
          <p:cNvPr id="176" name="Google Shape;176;p17">
            <a:extLst>
              <a:ext uri="{FF2B5EF4-FFF2-40B4-BE49-F238E27FC236}">
                <a16:creationId xmlns:a16="http://schemas.microsoft.com/office/drawing/2014/main" id="{F428C831-BCEA-CEF5-89DC-C19FFF0933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faciliter la compréhension de l'état des accidents au Maroc</a:t>
            </a:r>
            <a:endParaRPr dirty="0"/>
          </a:p>
        </p:txBody>
      </p:sp>
      <p:sp>
        <p:nvSpPr>
          <p:cNvPr id="177" name="Google Shape;177;p17">
            <a:extLst>
              <a:ext uri="{FF2B5EF4-FFF2-40B4-BE49-F238E27FC236}">
                <a16:creationId xmlns:a16="http://schemas.microsoft.com/office/drawing/2014/main" id="{ABDB7DE2-A13F-79E1-3103-88196A890C2E}"/>
              </a:ext>
            </a:extLst>
          </p:cNvPr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283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>
          <a:extLst>
            <a:ext uri="{FF2B5EF4-FFF2-40B4-BE49-F238E27FC236}">
              <a16:creationId xmlns:a16="http://schemas.microsoft.com/office/drawing/2014/main" id="{DDE68AC4-CBE3-72D5-7BEC-AC3A6351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>
            <a:extLst>
              <a:ext uri="{FF2B5EF4-FFF2-40B4-BE49-F238E27FC236}">
                <a16:creationId xmlns:a16="http://schemas.microsoft.com/office/drawing/2014/main" id="{5EBBAFFC-8022-F0C3-586D-D6CA84419B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29" name="Google Shape;429;p35">
            <a:extLst>
              <a:ext uri="{FF2B5EF4-FFF2-40B4-BE49-F238E27FC236}">
                <a16:creationId xmlns:a16="http://schemas.microsoft.com/office/drawing/2014/main" id="{0BC27C4F-2E4D-B976-B208-A825F022BE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03325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3400" b="1" dirty="0">
                <a:latin typeface="Poppins"/>
                <a:cs typeface="Poppins"/>
                <a:sym typeface="Poppins"/>
              </a:rPr>
              <a:t>Vision d’App</a:t>
            </a:r>
          </a:p>
        </p:txBody>
      </p:sp>
      <p:sp>
        <p:nvSpPr>
          <p:cNvPr id="430" name="Google Shape;430;p35">
            <a:extLst>
              <a:ext uri="{FF2B5EF4-FFF2-40B4-BE49-F238E27FC236}">
                <a16:creationId xmlns:a16="http://schemas.microsoft.com/office/drawing/2014/main" id="{BAE3A0A1-5A67-EE21-8276-FC5E4D6AA5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774434" y="444300"/>
            <a:ext cx="2119500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sz="1400" dirty="0"/>
              <a:t>Application capable de cartographier les zones à risque</a:t>
            </a:r>
            <a:endParaRPr sz="1200" dirty="0"/>
          </a:p>
        </p:txBody>
      </p:sp>
      <p:grpSp>
        <p:nvGrpSpPr>
          <p:cNvPr id="431" name="Google Shape;431;p35">
            <a:extLst>
              <a:ext uri="{FF2B5EF4-FFF2-40B4-BE49-F238E27FC236}">
                <a16:creationId xmlns:a16="http://schemas.microsoft.com/office/drawing/2014/main" id="{06844A72-9FBA-26ED-D721-832A25A7F1F4}"/>
              </a:ext>
            </a:extLst>
          </p:cNvPr>
          <p:cNvGrpSpPr/>
          <p:nvPr/>
        </p:nvGrpSpPr>
        <p:grpSpPr>
          <a:xfrm>
            <a:off x="2024384" y="1241129"/>
            <a:ext cx="5095236" cy="2661224"/>
            <a:chOff x="2300899" y="1241129"/>
            <a:chExt cx="4542205" cy="2661224"/>
          </a:xfrm>
        </p:grpSpPr>
        <p:sp>
          <p:nvSpPr>
            <p:cNvPr id="432" name="Google Shape;432;p35">
              <a:extLst>
                <a:ext uri="{FF2B5EF4-FFF2-40B4-BE49-F238E27FC236}">
                  <a16:creationId xmlns:a16="http://schemas.microsoft.com/office/drawing/2014/main" id="{3CF3326F-0E51-A858-F35F-4B5AC1D77B29}"/>
                </a:ext>
              </a:extLst>
            </p:cNvPr>
            <p:cNvSpPr/>
            <p:nvPr/>
          </p:nvSpPr>
          <p:spPr>
            <a:xfrm>
              <a:off x="2672349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5">
              <a:extLst>
                <a:ext uri="{FF2B5EF4-FFF2-40B4-BE49-F238E27FC236}">
                  <a16:creationId xmlns:a16="http://schemas.microsoft.com/office/drawing/2014/main" id="{846E09C3-9D4A-740D-7212-1587A03A3D43}"/>
                </a:ext>
              </a:extLst>
            </p:cNvPr>
            <p:cNvSpPr/>
            <p:nvPr/>
          </p:nvSpPr>
          <p:spPr>
            <a:xfrm>
              <a:off x="2300899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5">
              <a:extLst>
                <a:ext uri="{FF2B5EF4-FFF2-40B4-BE49-F238E27FC236}">
                  <a16:creationId xmlns:a16="http://schemas.microsoft.com/office/drawing/2014/main" id="{F2DCEFB7-A2B7-90DB-5DAA-D369805063A8}"/>
                </a:ext>
              </a:extLst>
            </p:cNvPr>
            <p:cNvSpPr/>
            <p:nvPr/>
          </p:nvSpPr>
          <p:spPr>
            <a:xfrm>
              <a:off x="2300899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5">
              <a:extLst>
                <a:ext uri="{FF2B5EF4-FFF2-40B4-BE49-F238E27FC236}">
                  <a16:creationId xmlns:a16="http://schemas.microsoft.com/office/drawing/2014/main" id="{CB092E47-0910-5DD6-C11D-DA1D0F3E95E9}"/>
                </a:ext>
              </a:extLst>
            </p:cNvPr>
            <p:cNvSpPr/>
            <p:nvPr/>
          </p:nvSpPr>
          <p:spPr>
            <a:xfrm>
              <a:off x="4235243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4C79992-8A49-5BAA-77F5-831CD319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268" y="1366611"/>
            <a:ext cx="4091634" cy="230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64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>
          <a:extLst>
            <a:ext uri="{FF2B5EF4-FFF2-40B4-BE49-F238E27FC236}">
              <a16:creationId xmlns:a16="http://schemas.microsoft.com/office/drawing/2014/main" id="{FCE46F34-2C76-7E4C-179D-96C4A3899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>
            <a:extLst>
              <a:ext uri="{FF2B5EF4-FFF2-40B4-BE49-F238E27FC236}">
                <a16:creationId xmlns:a16="http://schemas.microsoft.com/office/drawing/2014/main" id="{2BE814CA-318C-80CC-EDBE-1356546B8BF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Méthodologie</a:t>
            </a:r>
          </a:p>
        </p:txBody>
      </p:sp>
      <p:sp>
        <p:nvSpPr>
          <p:cNvPr id="176" name="Google Shape;176;p17">
            <a:extLst>
              <a:ext uri="{FF2B5EF4-FFF2-40B4-BE49-F238E27FC236}">
                <a16:creationId xmlns:a16="http://schemas.microsoft.com/office/drawing/2014/main" id="{71B9D8FA-E61A-6F36-6491-12B36038E1B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Méthodologie claire en plusieurs étapes.</a:t>
            </a:r>
            <a:endParaRPr dirty="0"/>
          </a:p>
        </p:txBody>
      </p:sp>
      <p:sp>
        <p:nvSpPr>
          <p:cNvPr id="177" name="Google Shape;177;p17">
            <a:extLst>
              <a:ext uri="{FF2B5EF4-FFF2-40B4-BE49-F238E27FC236}">
                <a16:creationId xmlns:a16="http://schemas.microsoft.com/office/drawing/2014/main" id="{A50A8B10-5F93-626E-4E6E-55487F99D2E2}"/>
              </a:ext>
            </a:extLst>
          </p:cNvPr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832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7C320094-849F-407A-7254-723C75C83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>
            <a:extLst>
              <a:ext uri="{FF2B5EF4-FFF2-40B4-BE49-F238E27FC236}">
                <a16:creationId xmlns:a16="http://schemas.microsoft.com/office/drawing/2014/main" id="{D58CC7B9-ABD7-1D1E-3CCA-76F2182745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Approche en 4 Étapes</a:t>
            </a:r>
            <a:endParaRPr dirty="0"/>
          </a:p>
        </p:txBody>
      </p:sp>
      <p:sp>
        <p:nvSpPr>
          <p:cNvPr id="239" name="Google Shape;239;p22">
            <a:extLst>
              <a:ext uri="{FF2B5EF4-FFF2-40B4-BE49-F238E27FC236}">
                <a16:creationId xmlns:a16="http://schemas.microsoft.com/office/drawing/2014/main" id="{2E75C603-74DC-801C-DA72-76A43A4AF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Collecte</a:t>
            </a:r>
            <a:r>
              <a:rPr lang="en-US" b="1" dirty="0"/>
              <a:t> des données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Extraction des données d’accidents à partir de sources officielles et conversion en fichiers Excel.</a:t>
            </a:r>
            <a:endParaRPr lang="en-US" dirty="0"/>
          </a:p>
        </p:txBody>
      </p:sp>
      <p:sp>
        <p:nvSpPr>
          <p:cNvPr id="240" name="Google Shape;240;p22">
            <a:extLst>
              <a:ext uri="{FF2B5EF4-FFF2-40B4-BE49-F238E27FC236}">
                <a16:creationId xmlns:a16="http://schemas.microsoft.com/office/drawing/2014/main" id="{EA47DDD2-DCE7-6CC8-2DB4-38B9401F353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Préparation</a:t>
            </a:r>
            <a:r>
              <a:rPr lang="en-US" b="1" dirty="0"/>
              <a:t> des données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Nettoyage, suppression des doublons et structuration des données pour l’analyse.</a:t>
            </a:r>
            <a:endParaRPr lang="en-US" dirty="0"/>
          </a:p>
        </p:txBody>
      </p:sp>
      <p:sp>
        <p:nvSpPr>
          <p:cNvPr id="241" name="Google Shape;241;p22">
            <a:extLst>
              <a:ext uri="{FF2B5EF4-FFF2-40B4-BE49-F238E27FC236}">
                <a16:creationId xmlns:a16="http://schemas.microsoft.com/office/drawing/2014/main" id="{D1BD0C59-838B-00D7-8546-11427F93A59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/>
              <a:t>Analyse</a:t>
            </a:r>
            <a:r>
              <a:rPr lang="en-US" b="1" dirty="0"/>
              <a:t> et visualization :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Étude des tendances et création de graphiques interactifs pour les accidents et leurs causes.</a:t>
            </a:r>
            <a:endParaRPr dirty="0"/>
          </a:p>
        </p:txBody>
      </p:sp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3D31F3C7-8B2E-1A96-34E6-311DA67C6B0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43" name="Google Shape;243;p22">
            <a:extLst>
              <a:ext uri="{FF2B5EF4-FFF2-40B4-BE49-F238E27FC236}">
                <a16:creationId xmlns:a16="http://schemas.microsoft.com/office/drawing/2014/main" id="{40A85926-237D-078B-14BD-CC58417A3786}"/>
              </a:ext>
            </a:extLst>
          </p:cNvPr>
          <p:cNvPicPr preferRelativeResize="0"/>
          <p:nvPr/>
        </p:nvPicPr>
        <p:blipFill rotWithShape="1">
          <a:blip r:embed="rId3"/>
          <a:srcRect l="16660" r="1666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>
            <a:extLst>
              <a:ext uri="{FF2B5EF4-FFF2-40B4-BE49-F238E27FC236}">
                <a16:creationId xmlns:a16="http://schemas.microsoft.com/office/drawing/2014/main" id="{A512B9B4-F596-9540-580A-49243669EA13}"/>
              </a:ext>
            </a:extLst>
          </p:cNvPr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>
              <a:extLst>
                <a:ext uri="{FF2B5EF4-FFF2-40B4-BE49-F238E27FC236}">
                  <a16:creationId xmlns:a16="http://schemas.microsoft.com/office/drawing/2014/main" id="{01DDCA70-A2ED-F9D2-0AC1-4D27F408EE1A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>
              <a:extLst>
                <a:ext uri="{FF2B5EF4-FFF2-40B4-BE49-F238E27FC236}">
                  <a16:creationId xmlns:a16="http://schemas.microsoft.com/office/drawing/2014/main" id="{D5995DEE-863D-B881-BD7E-EE15939233C5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2">
              <a:extLst>
                <a:ext uri="{FF2B5EF4-FFF2-40B4-BE49-F238E27FC236}">
                  <a16:creationId xmlns:a16="http://schemas.microsoft.com/office/drawing/2014/main" id="{169506E2-09C3-7700-7DB7-26A76B093496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31CC3694-C695-1CEE-0F1C-7D8A67050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579" y="3617079"/>
            <a:ext cx="442291" cy="44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39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>
          <a:extLst>
            <a:ext uri="{FF2B5EF4-FFF2-40B4-BE49-F238E27FC236}">
              <a16:creationId xmlns:a16="http://schemas.microsoft.com/office/drawing/2014/main" id="{F292FA29-6B54-45D4-4241-54EFD40E2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>
            <a:extLst>
              <a:ext uri="{FF2B5EF4-FFF2-40B4-BE49-F238E27FC236}">
                <a16:creationId xmlns:a16="http://schemas.microsoft.com/office/drawing/2014/main" id="{248E8230-F4E3-2700-ED36-F57AA3BA77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Notre Approche en 4 Étapes</a:t>
            </a:r>
            <a:endParaRPr dirty="0"/>
          </a:p>
        </p:txBody>
      </p:sp>
      <p:sp>
        <p:nvSpPr>
          <p:cNvPr id="239" name="Google Shape;239;p22">
            <a:extLst>
              <a:ext uri="{FF2B5EF4-FFF2-40B4-BE49-F238E27FC236}">
                <a16:creationId xmlns:a16="http://schemas.microsoft.com/office/drawing/2014/main" id="{8796EFBC-524B-0D0E-9E5C-8CB1760CA4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93625" y="1849225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Interface interactive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fr-FR" dirty="0"/>
              <a:t>Développement d’une application intuitive avec des cartes et des graphiques intégrés.</a:t>
            </a:r>
            <a:endParaRPr lang="en-US" dirty="0"/>
          </a:p>
        </p:txBody>
      </p:sp>
      <p:sp>
        <p:nvSpPr>
          <p:cNvPr id="242" name="Google Shape;242;p22">
            <a:extLst>
              <a:ext uri="{FF2B5EF4-FFF2-40B4-BE49-F238E27FC236}">
                <a16:creationId xmlns:a16="http://schemas.microsoft.com/office/drawing/2014/main" id="{B542599C-09B8-1358-E856-9E3BEC8AA4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43" name="Google Shape;243;p22">
            <a:extLst>
              <a:ext uri="{FF2B5EF4-FFF2-40B4-BE49-F238E27FC236}">
                <a16:creationId xmlns:a16="http://schemas.microsoft.com/office/drawing/2014/main" id="{DD578025-4D21-7127-71DE-D4E6D6D822A6}"/>
              </a:ext>
            </a:extLst>
          </p:cNvPr>
          <p:cNvPicPr preferRelativeResize="0"/>
          <p:nvPr/>
        </p:nvPicPr>
        <p:blipFill rotWithShape="1">
          <a:blip r:embed="rId3"/>
          <a:srcRect l="16660" r="1666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244" name="Google Shape;244;p22">
            <a:extLst>
              <a:ext uri="{FF2B5EF4-FFF2-40B4-BE49-F238E27FC236}">
                <a16:creationId xmlns:a16="http://schemas.microsoft.com/office/drawing/2014/main" id="{D783347F-807E-02F7-84B3-AC4783A21289}"/>
              </a:ext>
            </a:extLst>
          </p:cNvPr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245" name="Google Shape;245;p22">
              <a:extLst>
                <a:ext uri="{FF2B5EF4-FFF2-40B4-BE49-F238E27FC236}">
                  <a16:creationId xmlns:a16="http://schemas.microsoft.com/office/drawing/2014/main" id="{A55B189A-276E-E2C4-9E32-3F13AED082AE}"/>
                </a:ext>
              </a:extLst>
            </p:cNvPr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2">
              <a:extLst>
                <a:ext uri="{FF2B5EF4-FFF2-40B4-BE49-F238E27FC236}">
                  <a16:creationId xmlns:a16="http://schemas.microsoft.com/office/drawing/2014/main" id="{9984F241-16B6-3A0F-1381-153BF2E44091}"/>
                </a:ext>
              </a:extLst>
            </p:cNvPr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2">
              <a:extLst>
                <a:ext uri="{FF2B5EF4-FFF2-40B4-BE49-F238E27FC236}">
                  <a16:creationId xmlns:a16="http://schemas.microsoft.com/office/drawing/2014/main" id="{EF23702B-6FCF-B413-3C9E-C43F93797E3A}"/>
                </a:ext>
              </a:extLst>
            </p:cNvPr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00A854E8-5F7A-7906-779A-1A7A71A3D3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1579" y="3617079"/>
            <a:ext cx="442291" cy="442291"/>
          </a:xfrm>
          <a:prstGeom prst="rect">
            <a:avLst/>
          </a:prstGeom>
        </p:spPr>
      </p:pic>
      <p:sp>
        <p:nvSpPr>
          <p:cNvPr id="4" name="Google Shape;241;p22">
            <a:extLst>
              <a:ext uri="{FF2B5EF4-FFF2-40B4-BE49-F238E27FC236}">
                <a16:creationId xmlns:a16="http://schemas.microsoft.com/office/drawing/2014/main" id="{A4B6AD94-2332-8790-766D-E08E092DBA0D}"/>
              </a:ext>
            </a:extLst>
          </p:cNvPr>
          <p:cNvSpPr txBox="1">
            <a:spLocks/>
          </p:cNvSpPr>
          <p:nvPr/>
        </p:nvSpPr>
        <p:spPr>
          <a:xfrm>
            <a:off x="1263875" y="1878088"/>
            <a:ext cx="1485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Poppins Light"/>
              <a:buChar char="￮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Poppins Light"/>
              <a:buChar char="￮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Poppins Light"/>
              <a:buChar char="￮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●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○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■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●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○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100"/>
              <a:buFont typeface="Poppins Light"/>
              <a:buChar char="■"/>
              <a:defRPr sz="11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Font typeface="Poppins Light"/>
              <a:buNone/>
            </a:pPr>
            <a:r>
              <a:rPr lang="fr-FR" b="1"/>
              <a:t>Analyse et visualization : </a:t>
            </a:r>
          </a:p>
          <a:p>
            <a:pPr marL="0" indent="0">
              <a:buFont typeface="Poppins Light"/>
              <a:buNone/>
            </a:pPr>
            <a:r>
              <a:rPr lang="fr-FR"/>
              <a:t>Étude des tendances et création de graphiques interactifs pour les accidents et leurs causes.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54033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1138</TotalTime>
  <Words>334</Words>
  <Application>Microsoft Office PowerPoint</Application>
  <PresentationFormat>On-screen Show (16:9)</PresentationFormat>
  <Paragraphs>73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Times New Roman</vt:lpstr>
      <vt:lpstr>Poppins Light</vt:lpstr>
      <vt:lpstr>Poppins SemiBold</vt:lpstr>
      <vt:lpstr>Calibri</vt:lpstr>
      <vt:lpstr>Arial</vt:lpstr>
      <vt:lpstr>Poppins Black</vt:lpstr>
      <vt:lpstr>Poppins</vt:lpstr>
      <vt:lpstr>Cymbeline template</vt:lpstr>
      <vt:lpstr>Cartographie  et Analyse des Accidents de la Route au Maroc</vt:lpstr>
      <vt:lpstr>Département Génie informatique  LST : Analytique des données</vt:lpstr>
      <vt:lpstr>Problematique</vt:lpstr>
      <vt:lpstr>Problematique</vt:lpstr>
      <vt:lpstr> vision</vt:lpstr>
      <vt:lpstr>PowerPoint Presentation</vt:lpstr>
      <vt:lpstr>Méthodologie</vt:lpstr>
      <vt:lpstr>Notre Approche en 4 Étapes</vt:lpstr>
      <vt:lpstr>Notre Approche en 4 Étapes</vt:lpstr>
      <vt:lpstr>Interface interactive</vt:lpstr>
      <vt:lpstr>Interface interactive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Merci!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Mehdi Nejjar</dc:creator>
  <cp:lastModifiedBy>RACHID AIT AHMAD</cp:lastModifiedBy>
  <cp:revision>7</cp:revision>
  <dcterms:modified xsi:type="dcterms:W3CDTF">2025-01-01T20:42:05Z</dcterms:modified>
</cp:coreProperties>
</file>